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8"/>
  </p:notesMasterIdLst>
  <p:handoutMasterIdLst>
    <p:handoutMasterId r:id="rId19"/>
  </p:handoutMasterIdLst>
  <p:sldIdLst>
    <p:sldId id="257" r:id="rId4"/>
    <p:sldId id="259" r:id="rId5"/>
    <p:sldId id="267" r:id="rId6"/>
    <p:sldId id="269" r:id="rId7"/>
    <p:sldId id="266" r:id="rId8"/>
    <p:sldId id="270" r:id="rId9"/>
    <p:sldId id="271" r:id="rId10"/>
    <p:sldId id="272" r:id="rId11"/>
    <p:sldId id="273" r:id="rId12"/>
    <p:sldId id="274" r:id="rId13"/>
    <p:sldId id="275" r:id="rId14"/>
    <p:sldId id="278" r:id="rId15"/>
    <p:sldId id="276" r:id="rId16"/>
    <p:sldId id="277"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1" autoAdjust="0"/>
  </p:normalViewPr>
  <p:slideViewPr>
    <p:cSldViewPr>
      <p:cViewPr varScale="1">
        <p:scale>
          <a:sx n="119" d="100"/>
          <a:sy n="119" d="100"/>
        </p:scale>
        <p:origin x="135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6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Funding Sources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5-9853-45E2-8F79-06E66038ABB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4-9853-45E2-8F79-06E66038ABB9}"/>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9853-45E2-8F79-06E66038ABB9}"/>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6-9853-45E2-8F79-06E66038ABB9}"/>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7-9853-45E2-8F79-06E66038ABB9}"/>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8-9853-45E2-8F79-06E66038ABB9}"/>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9-9853-45E2-8F79-06E66038ABB9}"/>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2-9853-45E2-8F79-06E66038ABB9}"/>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01-9853-45E2-8F79-06E66038ABB9}"/>
              </c:ext>
            </c:extLst>
          </c:dPt>
          <c:dLbls>
            <c:dLbl>
              <c:idx val="1"/>
              <c:layout>
                <c:manualLayout>
                  <c:x val="-4.7400611620795119E-2"/>
                  <c:y val="7.107843137254893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853-45E2-8F79-06E66038ABB9}"/>
                </c:ext>
              </c:extLst>
            </c:dLbl>
            <c:dLbl>
              <c:idx val="2"/>
              <c:layout>
                <c:manualLayout>
                  <c:x val="-1.5290519877675841E-2"/>
                  <c:y val="-2.45098039215686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53-45E2-8F79-06E66038ABB9}"/>
                </c:ext>
              </c:extLst>
            </c:dLbl>
            <c:dLbl>
              <c:idx val="3"/>
              <c:layout>
                <c:manualLayout>
                  <c:x val="-0.12079510703363916"/>
                  <c:y val="2.69607843137254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853-45E2-8F79-06E66038ABB9}"/>
                </c:ext>
              </c:extLst>
            </c:dLbl>
            <c:dLbl>
              <c:idx val="4"/>
              <c:layout>
                <c:manualLayout>
                  <c:x val="-8.8685015290519906E-2"/>
                  <c:y val="6.61764705882352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853-45E2-8F79-06E66038ABB9}"/>
                </c:ext>
              </c:extLst>
            </c:dLbl>
            <c:dLbl>
              <c:idx val="5"/>
              <c:layout>
                <c:manualLayout>
                  <c:x val="-0.16055045871559634"/>
                  <c:y val="-1.71568627450980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853-45E2-8F79-06E66038ABB9}"/>
                </c:ext>
              </c:extLst>
            </c:dLbl>
            <c:dLbl>
              <c:idx val="6"/>
              <c:layout>
                <c:manualLayout>
                  <c:x val="2.4464831804281346E-2"/>
                  <c:y val="-1.47058823529411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853-45E2-8F79-06E66038ABB9}"/>
                </c:ext>
              </c:extLst>
            </c:dLbl>
            <c:dLbl>
              <c:idx val="7"/>
              <c:layout>
                <c:manualLayout>
                  <c:x val="0.20030581039755352"/>
                  <c:y val="-2.45098039215687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853-45E2-8F79-06E66038ABB9}"/>
                </c:ext>
              </c:extLst>
            </c:dLbl>
            <c:dLbl>
              <c:idx val="8"/>
              <c:layout>
                <c:manualLayout>
                  <c:x val="0.38685015290519875"/>
                  <c:y val="4.16666666666666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53-45E2-8F79-06E66038AB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Symposium/Dinner</c:v>
                </c:pt>
                <c:pt idx="1">
                  <c:v>BBQ</c:v>
                </c:pt>
                <c:pt idx="2">
                  <c:v>Associates Club</c:v>
                </c:pt>
                <c:pt idx="3">
                  <c:v>NFSA</c:v>
                </c:pt>
                <c:pt idx="4">
                  <c:v>Hockey</c:v>
                </c:pt>
                <c:pt idx="5">
                  <c:v>Intern Program</c:v>
                </c:pt>
                <c:pt idx="6">
                  <c:v>Merchandise</c:v>
                </c:pt>
                <c:pt idx="7">
                  <c:v>On-Line Auction</c:v>
                </c:pt>
                <c:pt idx="8">
                  <c:v>Special Programs</c:v>
                </c:pt>
              </c:strCache>
            </c:strRef>
          </c:cat>
          <c:val>
            <c:numRef>
              <c:f>Sheet1!$B$2:$B$10</c:f>
              <c:numCache>
                <c:formatCode>General</c:formatCode>
                <c:ptCount val="9"/>
                <c:pt idx="0" formatCode="#,##0">
                  <c:v>647950</c:v>
                </c:pt>
                <c:pt idx="1">
                  <c:v>16650</c:v>
                </c:pt>
                <c:pt idx="2">
                  <c:v>8992</c:v>
                </c:pt>
                <c:pt idx="3">
                  <c:v>126000</c:v>
                </c:pt>
                <c:pt idx="4">
                  <c:v>1615</c:v>
                </c:pt>
                <c:pt idx="5">
                  <c:v>21000</c:v>
                </c:pt>
                <c:pt idx="6">
                  <c:v>13815</c:v>
                </c:pt>
                <c:pt idx="7">
                  <c:v>0</c:v>
                </c:pt>
                <c:pt idx="8">
                  <c:v>7000</c:v>
                </c:pt>
              </c:numCache>
            </c:numRef>
          </c:val>
          <c:extLst>
            <c:ext xmlns:c16="http://schemas.microsoft.com/office/drawing/2014/chart" uri="{C3380CC4-5D6E-409C-BE32-E72D297353CC}">
              <c16:uniqueId val="{00000000-9853-45E2-8F79-06E66038ABB9}"/>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8A64284-22A9-4A99-8C13-8A6E00DB2AFE}" type="datetimeFigureOut">
              <a:rPr lang="en-US" smtClean="0"/>
              <a:t>12/12/2016</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0CEF90C-94C7-44F7-8FF1-51BA659B19EE}" type="slidenum">
              <a:rPr lang="en-US" smtClean="0"/>
              <a:t>‹#›</a:t>
            </a:fld>
            <a:endParaRPr lang="en-US"/>
          </a:p>
        </p:txBody>
      </p:sp>
    </p:spTree>
    <p:extLst>
      <p:ext uri="{BB962C8B-B14F-4D97-AF65-F5344CB8AC3E}">
        <p14:creationId xmlns:p14="http://schemas.microsoft.com/office/powerpoint/2010/main" val="1728575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6E14A37-49D7-4315-9000-C15651DB727C}" type="datetimeFigureOut">
              <a:rPr lang="en-US" smtClean="0"/>
              <a:t>12/12/2016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1FF0659-18E9-4216-A2F2-59F4058268D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$20/ornament</a:t>
            </a:r>
          </a:p>
          <a:p>
            <a:br>
              <a:rPr lang="en-US" dirty="0"/>
            </a:br>
            <a:r>
              <a:rPr lang="en-US" dirty="0"/>
              <a:t>On-line auction – runs through December 16</a:t>
            </a:r>
            <a:r>
              <a:rPr lang="en-US" baseline="30000" dirty="0"/>
              <a:t>th</a:t>
            </a:r>
            <a:r>
              <a:rPr lang="en-US" dirty="0"/>
              <a:t>.  Issued an advisory and posted information on our </a:t>
            </a:r>
            <a:r>
              <a:rPr lang="en-US" dirty="0" err="1"/>
              <a:t>facebook</a:t>
            </a:r>
            <a:r>
              <a:rPr lang="en-US" dirty="0"/>
              <a:t> page.</a:t>
            </a:r>
          </a:p>
          <a:p>
            <a:endParaRPr lang="en-US" dirty="0"/>
          </a:p>
          <a:p>
            <a:r>
              <a:rPr lang="en-US" dirty="0"/>
              <a:t>Hockey game – thank NFSA</a:t>
            </a:r>
          </a:p>
          <a:p>
            <a:endParaRPr lang="en-US" dirty="0"/>
          </a:p>
          <a:p>
            <a:r>
              <a:rPr lang="en-US" dirty="0"/>
              <a:t>CFSI Associates Club – renewals have been updated</a:t>
            </a:r>
          </a:p>
          <a:p>
            <a:endParaRPr lang="en-US" dirty="0"/>
          </a:p>
          <a:p>
            <a:r>
              <a:rPr lang="en-US" dirty="0"/>
              <a:t>Internship Program – thanks to E-One and FAMA</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2969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Price increase – consistent with the recommendations in the Strategic Plan to increase the price after every third year.  Price will be $350/ticket and $3500 for Bronze-level table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8857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43787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19325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2542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36160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63381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350694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122611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81291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63673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12/12/2016 10:37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75940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2133600"/>
            <a:ext cx="7681913" cy="1523495"/>
          </a:xfrm>
        </p:spPr>
        <p:txBody>
          <a:bodyPr/>
          <a:lstStyle/>
          <a:p>
            <a:pPr algn="ctr"/>
            <a:r>
              <a:rPr lang="en-US" sz="6000" dirty="0"/>
              <a:t>CFSI National Advisory Committee Meeting</a:t>
            </a:r>
            <a:br>
              <a:rPr lang="en-US" dirty="0"/>
            </a:br>
            <a:r>
              <a:rPr lang="en-US" sz="3200" dirty="0"/>
              <a:t>December 8, 2016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405" y="381000"/>
            <a:ext cx="1371600" cy="1371600"/>
          </a:xfrm>
          <a:prstGeom prst="ellipse">
            <a:avLst/>
          </a:prstGeom>
        </p:spPr>
      </p:pic>
      <p:sp>
        <p:nvSpPr>
          <p:cNvPr id="5" name="Subtitle 4"/>
          <p:cNvSpPr>
            <a:spLocks noGrp="1"/>
          </p:cNvSpPr>
          <p:nvPr>
            <p:ph type="subTitle" idx="1"/>
          </p:nvPr>
        </p:nvSpPr>
        <p:spPr>
          <a:xfrm>
            <a:off x="730248" y="5105400"/>
            <a:ext cx="7681913" cy="461665"/>
          </a:xfrm>
        </p:spPr>
        <p:txBody>
          <a:bodyPr/>
          <a:lstStyle/>
          <a:p>
            <a:pPr algn="ctr"/>
            <a:r>
              <a:rPr lang="en-US" sz="4000" dirty="0"/>
              <a:t>Executive Director’s Report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FUNDRAISING</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90088" y="2743200"/>
            <a:ext cx="8382000" cy="3502497"/>
          </a:xfrm>
        </p:spPr>
        <p:txBody>
          <a:bodyPr>
            <a:normAutofit/>
          </a:bodyPr>
          <a:lstStyle/>
          <a:p>
            <a:r>
              <a:rPr lang="en-US" dirty="0"/>
              <a:t>Three Current Fundraising Programs –   </a:t>
            </a:r>
          </a:p>
          <a:p>
            <a:pPr lvl="1"/>
            <a:r>
              <a:rPr lang="en-US" dirty="0"/>
              <a:t>Ornament Program</a:t>
            </a:r>
          </a:p>
          <a:p>
            <a:pPr lvl="1"/>
            <a:r>
              <a:rPr lang="en-US" dirty="0"/>
              <a:t>On-Line Silent Auction</a:t>
            </a:r>
          </a:p>
          <a:p>
            <a:pPr lvl="1"/>
            <a:r>
              <a:rPr lang="en-US" dirty="0"/>
              <a:t>Hockey Game</a:t>
            </a:r>
          </a:p>
          <a:p>
            <a:r>
              <a:rPr lang="en-US" dirty="0"/>
              <a:t>Ongoing Programs</a:t>
            </a:r>
          </a:p>
          <a:p>
            <a:pPr lvl="1"/>
            <a:r>
              <a:rPr lang="en-US" dirty="0"/>
              <a:t>CFSI Associates Club Program</a:t>
            </a:r>
          </a:p>
          <a:p>
            <a:pPr lvl="1"/>
            <a:r>
              <a:rPr lang="en-US" dirty="0"/>
              <a:t>Internship Program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162" y="3276600"/>
            <a:ext cx="3124200" cy="2085716"/>
          </a:xfrm>
          <a:prstGeom prst="rect">
            <a:avLst/>
          </a:prstGeom>
        </p:spPr>
      </p:pic>
    </p:spTree>
    <p:extLst>
      <p:ext uri="{BB962C8B-B14F-4D97-AF65-F5344CB8AC3E}">
        <p14:creationId xmlns:p14="http://schemas.microsoft.com/office/powerpoint/2010/main" val="37481339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6011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MANAGEMENT</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90088" y="2743200"/>
            <a:ext cx="8382000" cy="3502497"/>
          </a:xfrm>
        </p:spPr>
        <p:txBody>
          <a:bodyPr>
            <a:normAutofit/>
          </a:bodyPr>
          <a:lstStyle/>
          <a:p>
            <a:r>
              <a:rPr lang="en-US" dirty="0"/>
              <a:t>Three-Year Strategic Plan   </a:t>
            </a:r>
          </a:p>
          <a:p>
            <a:pPr lvl="1"/>
            <a:r>
              <a:rPr lang="en-US" dirty="0"/>
              <a:t>Thanks to the Kitchen Cabinet</a:t>
            </a:r>
          </a:p>
          <a:p>
            <a:pPr lvl="1"/>
            <a:r>
              <a:rPr lang="en-US" dirty="0"/>
              <a:t>Plan covers all aspects of our operations</a:t>
            </a:r>
          </a:p>
          <a:p>
            <a:r>
              <a:rPr lang="en-US" dirty="0"/>
              <a:t>NAC</a:t>
            </a:r>
          </a:p>
          <a:p>
            <a:pPr lvl="1"/>
            <a:r>
              <a:rPr lang="en-US" dirty="0"/>
              <a:t>The strength of our organization</a:t>
            </a:r>
          </a:p>
          <a:p>
            <a:pPr lvl="1"/>
            <a:r>
              <a:rPr lang="en-US" dirty="0"/>
              <a:t>Cooperation and consensus – instrumental in the work CFSI is able to perform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spTree>
    <p:extLst>
      <p:ext uri="{BB962C8B-B14F-4D97-AF65-F5344CB8AC3E}">
        <p14:creationId xmlns:p14="http://schemas.microsoft.com/office/powerpoint/2010/main" val="28428598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VISIT OUR NEW OFFICE</a:t>
            </a:r>
            <a:br>
              <a:rPr lang="en-US" dirty="0"/>
            </a:br>
            <a:endParaRPr lang="en-US" sz="40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743200"/>
            <a:ext cx="3789605" cy="3789605"/>
          </a:xfrm>
          <a:prstGeom prst="rect">
            <a:avLst/>
          </a:prstGeom>
        </p:spPr>
      </p:pic>
      <p:sp>
        <p:nvSpPr>
          <p:cNvPr id="8" name="Rectangle 7"/>
          <p:cNvSpPr/>
          <p:nvPr/>
        </p:nvSpPr>
        <p:spPr>
          <a:xfrm>
            <a:off x="4837219" y="2776728"/>
            <a:ext cx="3714094" cy="2031325"/>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CFSI</a:t>
            </a:r>
          </a:p>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1530 Wilson Blvd, Suite 520</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Arlington, VA 22209</a:t>
            </a:r>
          </a:p>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202-371-1277</a:t>
            </a:r>
          </a:p>
        </p:txBody>
      </p:sp>
      <p:sp>
        <p:nvSpPr>
          <p:cNvPr id="10" name="Rectangle 9"/>
          <p:cNvSpPr/>
          <p:nvPr/>
        </p:nvSpPr>
        <p:spPr>
          <a:xfrm>
            <a:off x="5032983" y="5029200"/>
            <a:ext cx="3301608" cy="584775"/>
          </a:xfrm>
          <a:prstGeom prst="rect">
            <a:avLst/>
          </a:prstGeom>
          <a:noFill/>
        </p:spPr>
        <p:txBody>
          <a:bodyPr wrap="none" lIns="91440" tIns="45720" rIns="91440" bIns="45720">
            <a:spAutoFit/>
          </a:bodyPr>
          <a:lstStyle/>
          <a:p>
            <a:pPr algn="ctr"/>
            <a:r>
              <a:rPr lang="en-US" sz="16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Special Thanks to Jim Dalton and the</a:t>
            </a:r>
          </a:p>
          <a:p>
            <a:pPr algn="ctr"/>
            <a:r>
              <a:rPr lang="en-US" sz="1600" b="1" cap="none" spc="0"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National Fire Sprinkler Association</a:t>
            </a:r>
          </a:p>
        </p:txBody>
      </p:sp>
    </p:spTree>
    <p:extLst>
      <p:ext uri="{BB962C8B-B14F-4D97-AF65-F5344CB8AC3E}">
        <p14:creationId xmlns:p14="http://schemas.microsoft.com/office/powerpoint/2010/main" val="15676886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88" y="1981200"/>
            <a:ext cx="8382000" cy="1163395"/>
          </a:xfrm>
        </p:spPr>
        <p:txBody>
          <a:bodyPr>
            <a:normAutofit fontScale="90000"/>
          </a:bodyPr>
          <a:lstStyle/>
          <a:p>
            <a:pPr algn="ctr"/>
            <a:r>
              <a:rPr lang="en-US" sz="6000" dirty="0"/>
              <a:t>THANKS FOR YOUR CONTINUED SUPPORT &amp; HAPPY HOLIDAYS</a:t>
            </a:r>
            <a:br>
              <a:rPr lang="en-US" dirty="0"/>
            </a:br>
            <a:endParaRPr lang="en-US" sz="40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505200"/>
            <a:ext cx="3968292" cy="2802606"/>
          </a:xfrm>
          <a:prstGeom prst="rect">
            <a:avLst/>
          </a:prstGeom>
        </p:spPr>
      </p:pic>
    </p:spTree>
    <p:extLst>
      <p:ext uri="{BB962C8B-B14F-4D97-AF65-F5344CB8AC3E}">
        <p14:creationId xmlns:p14="http://schemas.microsoft.com/office/powerpoint/2010/main" val="19000211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676400"/>
            <a:ext cx="8382000" cy="1163395"/>
          </a:xfrm>
        </p:spPr>
        <p:txBody>
          <a:bodyPr>
            <a:normAutofit fontScale="90000"/>
          </a:bodyPr>
          <a:lstStyle/>
          <a:p>
            <a:r>
              <a:rPr lang="en-US" sz="6000" dirty="0"/>
              <a:t>2016 YEAR IN REVIEW:</a:t>
            </a:r>
            <a:br>
              <a:rPr lang="en-US" dirty="0"/>
            </a:br>
            <a:r>
              <a:rPr lang="en-US" sz="4000" dirty="0"/>
              <a:t>Projects and Programs That Kept Us Busy</a:t>
            </a:r>
            <a:endParaRPr lang="en-US" sz="4000" dirty="0">
              <a:solidFill>
                <a:schemeClr val="tx2"/>
              </a:solidFill>
            </a:endParaRPr>
          </a:p>
        </p:txBody>
      </p:sp>
      <p:sp>
        <p:nvSpPr>
          <p:cNvPr id="3" name="Text Placeholder 2"/>
          <p:cNvSpPr>
            <a:spLocks noGrp="1"/>
          </p:cNvSpPr>
          <p:nvPr>
            <p:ph type="body" sz="quarter" idx="10"/>
          </p:nvPr>
        </p:nvSpPr>
        <p:spPr>
          <a:xfrm>
            <a:off x="379602" y="3124200"/>
            <a:ext cx="8382000" cy="3502497"/>
          </a:xfrm>
        </p:spPr>
        <p:txBody>
          <a:bodyPr>
            <a:normAutofit/>
          </a:bodyPr>
          <a:lstStyle/>
          <a:p>
            <a:r>
              <a:rPr lang="en-US" dirty="0"/>
              <a:t>Presentation will focus on -  </a:t>
            </a:r>
          </a:p>
          <a:p>
            <a:pPr lvl="1"/>
            <a:r>
              <a:rPr lang="en-US" dirty="0"/>
              <a:t>Advocacy</a:t>
            </a:r>
          </a:p>
          <a:p>
            <a:pPr lvl="1"/>
            <a:r>
              <a:rPr lang="en-US" dirty="0"/>
              <a:t>Education and Outreach</a:t>
            </a:r>
          </a:p>
          <a:p>
            <a:pPr lvl="1"/>
            <a:r>
              <a:rPr lang="en-US" dirty="0"/>
              <a:t>Tributes and Recognitions</a:t>
            </a:r>
          </a:p>
          <a:p>
            <a:pPr lvl="1"/>
            <a:r>
              <a:rPr lang="en-US" dirty="0"/>
              <a:t>Communications</a:t>
            </a:r>
          </a:p>
          <a:p>
            <a:pPr lvl="1"/>
            <a:r>
              <a:rPr lang="en-US" dirty="0"/>
              <a:t>Fundraising</a:t>
            </a:r>
          </a:p>
          <a:p>
            <a:pPr lvl="1"/>
            <a:r>
              <a:rPr lang="en-US" dirty="0"/>
              <a:t>Management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802" y="152400"/>
            <a:ext cx="1371600" cy="1371600"/>
          </a:xfrm>
          <a:prstGeom prst="ellipse">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2009102"/>
            <a:ext cx="8382000" cy="934795"/>
          </a:xfrm>
        </p:spPr>
        <p:txBody>
          <a:bodyPr>
            <a:normAutofit fontScale="90000"/>
          </a:bodyPr>
          <a:lstStyle/>
          <a:p>
            <a:pPr algn="ctr"/>
            <a:r>
              <a:rPr lang="en-US" sz="6000" dirty="0"/>
              <a:t>ADVOCACY</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71982" y="2946600"/>
            <a:ext cx="4954398" cy="3502497"/>
          </a:xfrm>
        </p:spPr>
        <p:txBody>
          <a:bodyPr>
            <a:normAutofit fontScale="85000" lnSpcReduction="20000"/>
          </a:bodyPr>
          <a:lstStyle/>
          <a:p>
            <a:r>
              <a:rPr lang="en-US" dirty="0"/>
              <a:t>Our Work on Capitol Hill  </a:t>
            </a:r>
          </a:p>
          <a:p>
            <a:pPr lvl="1"/>
            <a:r>
              <a:rPr lang="en-US" dirty="0"/>
              <a:t>Advocated for issues supported by the NAC.</a:t>
            </a:r>
          </a:p>
          <a:p>
            <a:pPr lvl="1"/>
            <a:r>
              <a:rPr lang="en-US" dirty="0"/>
              <a:t>Recruited members of Congress to serve on the Congressional Fire Services Caucus.</a:t>
            </a:r>
          </a:p>
          <a:p>
            <a:pPr lvl="1"/>
            <a:r>
              <a:rPr lang="en-US" dirty="0"/>
              <a:t>Responded to congressional inquiries.</a:t>
            </a:r>
          </a:p>
          <a:p>
            <a:pPr lvl="1"/>
            <a:r>
              <a:rPr lang="en-US" dirty="0"/>
              <a:t>Organized and attended meetings with members of Congress and staff.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802" y="457200"/>
            <a:ext cx="1371600" cy="1371600"/>
          </a:xfrm>
          <a:prstGeom prst="ellipse">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943897"/>
            <a:ext cx="3505200" cy="3505200"/>
          </a:xfrm>
          <a:prstGeom prst="rect">
            <a:avLst/>
          </a:prstGeom>
        </p:spPr>
      </p:pic>
    </p:spTree>
    <p:extLst>
      <p:ext uri="{BB962C8B-B14F-4D97-AF65-F5344CB8AC3E}">
        <p14:creationId xmlns:p14="http://schemas.microsoft.com/office/powerpoint/2010/main" val="2982301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304800"/>
            <a:ext cx="8382000" cy="934795"/>
          </a:xfrm>
        </p:spPr>
        <p:txBody>
          <a:bodyPr>
            <a:normAutofit fontScale="90000"/>
          </a:bodyPr>
          <a:lstStyle/>
          <a:p>
            <a:pPr algn="ctr"/>
            <a:r>
              <a:rPr lang="en-US" sz="6000" dirty="0"/>
              <a:t>ADVOCACY</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79602" y="1254835"/>
            <a:ext cx="8382000" cy="497765"/>
          </a:xfrm>
        </p:spPr>
        <p:txBody>
          <a:bodyPr>
            <a:normAutofit/>
          </a:bodyPr>
          <a:lstStyle/>
          <a:p>
            <a:pPr marL="0" indent="0">
              <a:buNone/>
            </a:pPr>
            <a:r>
              <a:rPr lang="en-US" sz="3600" dirty="0"/>
              <a:t>THANKS TO MFRI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02" y="1905000"/>
            <a:ext cx="3049398" cy="22870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02" y="4419600"/>
            <a:ext cx="3049398" cy="228704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55931" y="4700718"/>
            <a:ext cx="2299749" cy="172481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4404360"/>
            <a:ext cx="1727201" cy="2302935"/>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399" y="1239594"/>
            <a:ext cx="4165602" cy="2952455"/>
          </a:xfrm>
          <a:prstGeom prst="rect">
            <a:avLst/>
          </a:prstGeom>
        </p:spPr>
      </p:pic>
    </p:spTree>
    <p:extLst>
      <p:ext uri="{BB962C8B-B14F-4D97-AF65-F5344CB8AC3E}">
        <p14:creationId xmlns:p14="http://schemas.microsoft.com/office/powerpoint/2010/main" val="2145440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ADVOCACY</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90088" y="2743200"/>
            <a:ext cx="8382000" cy="3502497"/>
          </a:xfrm>
        </p:spPr>
        <p:txBody>
          <a:bodyPr>
            <a:normAutofit lnSpcReduction="10000"/>
          </a:bodyPr>
          <a:lstStyle/>
          <a:p>
            <a:r>
              <a:rPr lang="en-US" dirty="0"/>
              <a:t>Our Work with Federal Agencies  </a:t>
            </a:r>
          </a:p>
          <a:p>
            <a:pPr lvl="1"/>
            <a:r>
              <a:rPr lang="en-US" dirty="0"/>
              <a:t>Office of the Vice President</a:t>
            </a:r>
          </a:p>
          <a:p>
            <a:pPr lvl="1"/>
            <a:r>
              <a:rPr lang="en-US" dirty="0"/>
              <a:t>FEMA Grants Office – AFG/SAFER Criteria Meetings</a:t>
            </a:r>
          </a:p>
          <a:p>
            <a:pPr lvl="1"/>
            <a:r>
              <a:rPr lang="en-US" dirty="0"/>
              <a:t>Department of Justice – PSOB Program</a:t>
            </a:r>
          </a:p>
          <a:p>
            <a:pPr lvl="1"/>
            <a:r>
              <a:rPr lang="en-US" dirty="0"/>
              <a:t>USFA – Conference calls, meetings and email exchanges</a:t>
            </a:r>
          </a:p>
          <a:p>
            <a:pPr lvl="1"/>
            <a:r>
              <a:rPr lang="en-US" dirty="0"/>
              <a:t>HUD – Meetings regarding fire sprinklers in subsidized housing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spTree>
    <p:extLst>
      <p:ext uri="{BB962C8B-B14F-4D97-AF65-F5344CB8AC3E}">
        <p14:creationId xmlns:p14="http://schemas.microsoft.com/office/powerpoint/2010/main" val="29471630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EDUCATION AND OUTREACH</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90088" y="2743200"/>
            <a:ext cx="4876800" cy="3733800"/>
          </a:xfrm>
        </p:spPr>
        <p:txBody>
          <a:bodyPr>
            <a:normAutofit fontScale="92500"/>
          </a:bodyPr>
          <a:lstStyle/>
          <a:p>
            <a:r>
              <a:rPr lang="en-US" dirty="0"/>
              <a:t>Our Work Beyond the Washington Beltway  </a:t>
            </a:r>
          </a:p>
          <a:p>
            <a:pPr lvl="1"/>
            <a:r>
              <a:rPr lang="en-US" dirty="0"/>
              <a:t>Presentations at conferences</a:t>
            </a:r>
          </a:p>
          <a:p>
            <a:pPr lvl="1"/>
            <a:r>
              <a:rPr lang="en-US" dirty="0"/>
              <a:t>Attended Trade Shows</a:t>
            </a:r>
          </a:p>
          <a:p>
            <a:pPr lvl="1"/>
            <a:r>
              <a:rPr lang="en-US" dirty="0"/>
              <a:t>Participated in webinars</a:t>
            </a:r>
          </a:p>
          <a:p>
            <a:pPr lvl="1"/>
            <a:r>
              <a:rPr lang="en-US" dirty="0"/>
              <a:t>Attended summits, coalition meetings and regional conferences</a:t>
            </a:r>
          </a:p>
          <a:p>
            <a:pPr lvl="1"/>
            <a:r>
              <a:rPr lang="en-US" dirty="0"/>
              <a:t>Spoke at banquets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6440" y="2743200"/>
            <a:ext cx="2658634" cy="19939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6440" y="4856979"/>
            <a:ext cx="2658633" cy="1772422"/>
          </a:xfrm>
          <a:prstGeom prst="rect">
            <a:avLst/>
          </a:prstGeom>
        </p:spPr>
      </p:pic>
    </p:spTree>
    <p:extLst>
      <p:ext uri="{BB962C8B-B14F-4D97-AF65-F5344CB8AC3E}">
        <p14:creationId xmlns:p14="http://schemas.microsoft.com/office/powerpoint/2010/main" val="42718238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399" y="2666999"/>
            <a:ext cx="2782205" cy="18548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48200"/>
            <a:ext cx="2621280" cy="1965960"/>
          </a:xfrm>
          <a:prstGeom prst="rect">
            <a:avLst/>
          </a:prstGeom>
        </p:spPr>
      </p:pic>
      <p:sp>
        <p:nvSpPr>
          <p:cNvPr id="2" name="Title 1"/>
          <p:cNvSpPr>
            <a:spLocks noGrp="1"/>
          </p:cNvSpPr>
          <p:nvPr>
            <p:ph type="title"/>
          </p:nvPr>
        </p:nvSpPr>
        <p:spPr>
          <a:xfrm>
            <a:off x="379602" y="1905000"/>
            <a:ext cx="8382000" cy="1163395"/>
          </a:xfrm>
        </p:spPr>
        <p:txBody>
          <a:bodyPr>
            <a:normAutofit fontScale="90000"/>
          </a:bodyPr>
          <a:lstStyle/>
          <a:p>
            <a:r>
              <a:rPr lang="en-US" sz="6000" dirty="0"/>
              <a:t>TRIBUTES AND RECOGNITIONS</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228600" y="2773680"/>
            <a:ext cx="5486400" cy="3779520"/>
          </a:xfrm>
        </p:spPr>
        <p:txBody>
          <a:bodyPr>
            <a:normAutofit fontScale="92500" lnSpcReduction="10000"/>
          </a:bodyPr>
          <a:lstStyle/>
          <a:p>
            <a:r>
              <a:rPr lang="en-US" dirty="0"/>
              <a:t>Recognizing those who sacrificed and those who lead</a:t>
            </a:r>
          </a:p>
          <a:p>
            <a:pPr lvl="1"/>
            <a:r>
              <a:rPr lang="en-US" sz="2400" dirty="0"/>
              <a:t>Congressional Flag Presentation Ceremony</a:t>
            </a:r>
          </a:p>
          <a:p>
            <a:pPr lvl="1"/>
            <a:r>
              <a:rPr lang="en-US" sz="2400" dirty="0"/>
              <a:t>CFSI Awards Program</a:t>
            </a:r>
          </a:p>
          <a:p>
            <a:pPr lvl="2"/>
            <a:r>
              <a:rPr lang="en-US" sz="1600" dirty="0"/>
              <a:t>CFSI/Motorola Solutions Mason Lankford Fire Service Leadership Award</a:t>
            </a:r>
          </a:p>
          <a:p>
            <a:pPr lvl="2"/>
            <a:r>
              <a:rPr lang="en-US" sz="1600" dirty="0"/>
              <a:t>CFSI/NFFF Senator Paul S. Sarbanes Fire Service Safety Leadership Award</a:t>
            </a:r>
          </a:p>
          <a:p>
            <a:pPr lvl="2"/>
            <a:r>
              <a:rPr lang="en-US" sz="1600" dirty="0"/>
              <a:t>CFSI/IFSTA Dr. Anne W. Phillips Award for Leadership in Fire Safety Education</a:t>
            </a:r>
          </a:p>
          <a:p>
            <a:pPr lvl="2"/>
            <a:r>
              <a:rPr lang="en-US" sz="1600" dirty="0"/>
              <a:t>CFSI/Masimo Excellence in Fire Service-Based EMS Award</a:t>
            </a:r>
          </a:p>
          <a:p>
            <a:pPr lvl="2"/>
            <a:r>
              <a:rPr lang="en-US" sz="1600" dirty="0"/>
              <a:t>CFSI Legislator of the Year Award</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spTree>
    <p:extLst>
      <p:ext uri="{BB962C8B-B14F-4D97-AF65-F5344CB8AC3E}">
        <p14:creationId xmlns:p14="http://schemas.microsoft.com/office/powerpoint/2010/main" val="14801442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02" y="1905000"/>
            <a:ext cx="8382000" cy="1163395"/>
          </a:xfrm>
        </p:spPr>
        <p:txBody>
          <a:bodyPr>
            <a:normAutofit fontScale="90000"/>
          </a:bodyPr>
          <a:lstStyle/>
          <a:p>
            <a:pPr algn="ctr"/>
            <a:r>
              <a:rPr lang="en-US" sz="6000" dirty="0"/>
              <a:t>COMMUNICATIONS</a:t>
            </a:r>
            <a:br>
              <a:rPr lang="en-US" dirty="0"/>
            </a:br>
            <a:endParaRPr lang="en-US" sz="4000" dirty="0">
              <a:solidFill>
                <a:schemeClr val="tx2"/>
              </a:solidFill>
            </a:endParaRPr>
          </a:p>
        </p:txBody>
      </p:sp>
      <p:sp>
        <p:nvSpPr>
          <p:cNvPr id="3" name="Text Placeholder 2"/>
          <p:cNvSpPr>
            <a:spLocks noGrp="1"/>
          </p:cNvSpPr>
          <p:nvPr>
            <p:ph type="body" sz="quarter" idx="10"/>
          </p:nvPr>
        </p:nvSpPr>
        <p:spPr>
          <a:xfrm>
            <a:off x="390088" y="2743200"/>
            <a:ext cx="8382000" cy="3502497"/>
          </a:xfrm>
        </p:spPr>
        <p:txBody>
          <a:bodyPr>
            <a:normAutofit/>
          </a:bodyPr>
          <a:lstStyle/>
          <a:p>
            <a:r>
              <a:rPr lang="en-US" dirty="0"/>
              <a:t>Getting the Word Out –   </a:t>
            </a:r>
          </a:p>
          <a:p>
            <a:pPr lvl="1"/>
            <a:r>
              <a:rPr lang="en-US" dirty="0"/>
              <a:t>CFSI Website</a:t>
            </a:r>
          </a:p>
          <a:p>
            <a:pPr lvl="1"/>
            <a:r>
              <a:rPr lang="en-US" dirty="0"/>
              <a:t>Email Updates</a:t>
            </a:r>
          </a:p>
          <a:p>
            <a:pPr lvl="1"/>
            <a:r>
              <a:rPr lang="en-US" dirty="0"/>
              <a:t>Facebook</a:t>
            </a:r>
          </a:p>
          <a:p>
            <a:pPr lvl="1"/>
            <a:r>
              <a:rPr lang="en-US" dirty="0"/>
              <a:t>Articles for publications</a:t>
            </a:r>
          </a:p>
          <a:p>
            <a:pPr lvl="1"/>
            <a:r>
              <a:rPr lang="en-US" dirty="0"/>
              <a:t>We can do more…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288" y="457200"/>
            <a:ext cx="1371600" cy="1371600"/>
          </a:xfrm>
          <a:prstGeom prst="ellipse">
            <a:avLst/>
          </a:prstGeom>
        </p:spPr>
      </p:pic>
    </p:spTree>
    <p:extLst>
      <p:ext uri="{BB962C8B-B14F-4D97-AF65-F5344CB8AC3E}">
        <p14:creationId xmlns:p14="http://schemas.microsoft.com/office/powerpoint/2010/main" val="5657951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63395"/>
          </a:xfrm>
        </p:spPr>
        <p:txBody>
          <a:bodyPr>
            <a:normAutofit fontScale="90000"/>
          </a:bodyPr>
          <a:lstStyle/>
          <a:p>
            <a:pPr algn="ctr"/>
            <a:r>
              <a:rPr lang="en-US" sz="6000" dirty="0"/>
              <a:t>FUNDRAISING</a:t>
            </a:r>
            <a:br>
              <a:rPr lang="en-US" dirty="0"/>
            </a:br>
            <a:endParaRPr lang="en-US" sz="4000" dirty="0">
              <a:solidFill>
                <a:schemeClr val="tx2"/>
              </a:solidFill>
            </a:endParaRPr>
          </a:p>
        </p:txBody>
      </p:sp>
      <p:graphicFrame>
        <p:nvGraphicFramePr>
          <p:cNvPr id="7" name="Chart 6"/>
          <p:cNvGraphicFramePr/>
          <p:nvPr>
            <p:extLst>
              <p:ext uri="{D42A27DB-BD31-4B8C-83A1-F6EECF244321}">
                <p14:modId xmlns:p14="http://schemas.microsoft.com/office/powerpoint/2010/main" val="1072715404"/>
              </p:ext>
            </p:extLst>
          </p:nvPr>
        </p:nvGraphicFramePr>
        <p:xfrm>
          <a:off x="419100" y="1295400"/>
          <a:ext cx="8305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8180142"/>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C09DAB-225A-4858-B846-84C0E3F3A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blue design)</Template>
  <TotalTime>2782</TotalTime>
  <Words>1584</Words>
  <Application>Microsoft Office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Wingdings</vt:lpstr>
      <vt:lpstr>Blue Segoe 4-3 template-template_April-17-2007</vt:lpstr>
      <vt:lpstr>White with Courier font for code slides</vt:lpstr>
      <vt:lpstr>CFSI National Advisory Committee Meeting December 8, 2016</vt:lpstr>
      <vt:lpstr>2016 YEAR IN REVIEW: Projects and Programs That Kept Us Busy</vt:lpstr>
      <vt:lpstr>ADVOCACY </vt:lpstr>
      <vt:lpstr>ADVOCACY </vt:lpstr>
      <vt:lpstr>ADVOCACY </vt:lpstr>
      <vt:lpstr>EDUCATION AND OUTREACH </vt:lpstr>
      <vt:lpstr>TRIBUTES AND RECOGNITIONS </vt:lpstr>
      <vt:lpstr>COMMUNICATIONS </vt:lpstr>
      <vt:lpstr>FUNDRAISING </vt:lpstr>
      <vt:lpstr>FUNDRAISING </vt:lpstr>
      <vt:lpstr>PowerPoint Presentation</vt:lpstr>
      <vt:lpstr>MANAGEMENT </vt:lpstr>
      <vt:lpstr>VISIT OUR NEW OFFICE </vt:lpstr>
      <vt:lpstr>THANKS FOR YOUR CONTINUED SUPPORT &amp; HAPPY HOLIDAYS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CFSI National Advisory Committee Meeting December 8, 2016</dc:title>
  <dc:creator>EXEC DIR</dc:creator>
  <cp:keywords/>
  <cp:lastModifiedBy>EXEC DIR</cp:lastModifiedBy>
  <cp:revision>31</cp:revision>
  <cp:lastPrinted>2016-12-05T16:16:58Z</cp:lastPrinted>
  <dcterms:created xsi:type="dcterms:W3CDTF">2016-12-01T14:54:51Z</dcterms:created>
  <dcterms:modified xsi:type="dcterms:W3CDTF">2016-12-12T15:40:40Z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TC102867769990</vt:lpwstr>
  </property>
</Properties>
</file>