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42863-FCA2-397A-7509-C2FC5A1D7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6206F2-C348-7DE7-3666-C44743DEB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43D2F-E9B6-919F-5F9B-037230CDF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50C9-4614-422D-AEC8-2EB74443D4A6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AEAFF-C5ED-AFF3-2767-7EB8619EE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A997D-5F3F-7BB9-CBDF-4EF4DE090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092A-E861-487A-8DE1-F4A1F2140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98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21E1D-422B-D18B-C0A6-F2A9CFD74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053C68-87BE-58F6-01E1-0B833D0B4B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82B33-1221-96C4-196C-D394659BF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50C9-4614-422D-AEC8-2EB74443D4A6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C7A94-F733-46B5-496B-B926064B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92E5-5269-2341-14A9-72427EC7C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092A-E861-487A-8DE1-F4A1F2140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31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CE1494-C70B-4033-0EDB-E0BC058B12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F2300F-94A8-B4B3-CE6C-8D314929AA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2965A-C0B9-D94B-B5E7-91EEC8EDB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50C9-4614-422D-AEC8-2EB74443D4A6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4A7F2-CF8D-DED3-E72A-A22A7E8FA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4BA16-C705-6320-2D1E-938DF957D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092A-E861-487A-8DE1-F4A1F2140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73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F587-61A0-BE2C-FF2A-12A302D04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1E31E-2C73-6FD3-781E-B15D7B0C9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91064-73D0-500F-1171-62D600AD3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50C9-4614-422D-AEC8-2EB74443D4A6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48A2F-1FF8-7CEE-3B27-B279717FD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A091D-D8E4-F016-9D6F-2124DDBF6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092A-E861-487A-8DE1-F4A1F2140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54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B7458-CBAD-F438-9CD7-955181640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376C7-BCE7-8852-74CC-8613A756D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23943-3DE9-B723-D203-AE55417CF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50C9-4614-422D-AEC8-2EB74443D4A6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DDADE-655C-1277-B801-6097C1532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FD60A-A21B-1A6D-B07B-12249DE2D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092A-E861-487A-8DE1-F4A1F2140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43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57C96-0629-08D5-39B3-C07EF830B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CF020-0B0E-D931-AE71-722A4716C1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C5BE15-2BB9-1D97-CA8A-8DFED53230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FF8DC3-35D9-4381-015E-E884BC6A5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50C9-4614-422D-AEC8-2EB74443D4A6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C2C9F5-3168-5354-81F2-04B3C221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64F5F-E921-6FA7-3218-E5650621F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092A-E861-487A-8DE1-F4A1F2140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6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71D8B-ADDA-84EB-E241-46DA04933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BFF84-5BE0-249B-CFD7-4FAE7F479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163F81-5055-DA90-574F-861DC7E3C0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ECCB8-3B31-9754-7F48-A78EA0EF94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8CC5A6-050A-5655-150B-35C5902008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DAB7DB-2E31-125E-6B41-B5B1A5D2D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50C9-4614-422D-AEC8-2EB74443D4A6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CC13D0-0495-34D6-8917-56946EC0A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27368A-7117-AA23-043E-A3E28E4AF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092A-E861-487A-8DE1-F4A1F2140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20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93668-DE62-9EEA-4717-05CC52891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4F1D7A-93A3-5931-C035-8C6238462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50C9-4614-422D-AEC8-2EB74443D4A6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B61443-D0DC-9727-BADB-ADABC940D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0F4F7E-E7E8-F9E2-CE2D-938BF0927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092A-E861-487A-8DE1-F4A1F2140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56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7DA534-B5D1-26F3-AD5A-EBF29C4EE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50C9-4614-422D-AEC8-2EB74443D4A6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0CB2FD-1EB9-C568-1DCA-E55550ECA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3DF8D8-6122-97A8-F842-9C5AD2CFA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092A-E861-487A-8DE1-F4A1F2140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90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11B43-E732-887D-A265-C180FDD9B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24878-D550-C819-F09D-7A6E90E39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73F91-7F00-D2A0-E508-3368482C3F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B149BD-B12B-E3DF-5907-5B02B0720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50C9-4614-422D-AEC8-2EB74443D4A6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2EDDAB-2BC0-4FDC-35FF-4BECC8231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A1CA82-5087-90F6-1350-322B0DE1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092A-E861-487A-8DE1-F4A1F2140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57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FFC98-DE4D-F370-3468-A16A64CD0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2062E5-3910-443A-CCA0-EC454FBD3F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C122AD-FEC6-9A95-A5E1-DCB23692CA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2B9FBF-17EB-7BCD-6EED-7625F798A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50C9-4614-422D-AEC8-2EB74443D4A6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44299A-3F29-5D94-3F4D-45BB5D84A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4EA992-284B-6B1F-A813-66FB7062F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092A-E861-487A-8DE1-F4A1F2140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43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8196F-907C-10A9-91A8-B068F4F97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56A95-7603-AE9D-2C56-259EBF1EF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E43BA-59F2-0F76-EC5F-938EC13AAE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E750C9-4614-422D-AEC8-2EB74443D4A6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2635D-A453-7C2C-6C88-B1679FEB4D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BF391-DCC7-B50C-9D85-5D23A7046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1C092A-E861-487A-8DE1-F4A1F2140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20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D75CAF5-EFDD-B8AD-05DC-5E96A7E20456}"/>
              </a:ext>
            </a:extLst>
          </p:cNvPr>
          <p:cNvGrpSpPr/>
          <p:nvPr/>
        </p:nvGrpSpPr>
        <p:grpSpPr>
          <a:xfrm>
            <a:off x="4162425" y="1188085"/>
            <a:ext cx="3657600" cy="2843479"/>
            <a:chOff x="4162425" y="1188085"/>
            <a:chExt cx="3657600" cy="28434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DEBBF87-7B5D-6729-6BA9-B46804D91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2425" y="1188085"/>
              <a:ext cx="3657600" cy="257683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DF1471F-7339-C10C-32AF-B2179E97D894}"/>
                </a:ext>
              </a:extLst>
            </p:cNvPr>
            <p:cNvSpPr txBox="1"/>
            <p:nvPr/>
          </p:nvSpPr>
          <p:spPr>
            <a:xfrm>
              <a:off x="4162425" y="3785343"/>
              <a:ext cx="365760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1000"/>
                </a:spcAft>
              </a:pPr>
              <a:r>
                <a:rPr lang="en-US" sz="1000" i="1" dirty="0">
                  <a:solidFill>
                    <a:schemeClr val="accent1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Figure 4: Representative Rescue-Wildland Combination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4752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98C0382-531F-C08F-C505-13682C500B00}"/>
              </a:ext>
            </a:extLst>
          </p:cNvPr>
          <p:cNvGrpSpPr/>
          <p:nvPr/>
        </p:nvGrpSpPr>
        <p:grpSpPr>
          <a:xfrm>
            <a:off x="4270692" y="2573337"/>
            <a:ext cx="3657600" cy="1957546"/>
            <a:chOff x="4270692" y="2573337"/>
            <a:chExt cx="3657600" cy="195754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6EDDA04-2046-009B-D89F-765D81F3E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0692" y="2573337"/>
              <a:ext cx="3650615" cy="1711325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0487060-8F80-650D-E914-05583F5E10B0}"/>
                </a:ext>
              </a:extLst>
            </p:cNvPr>
            <p:cNvSpPr txBox="1"/>
            <p:nvPr/>
          </p:nvSpPr>
          <p:spPr>
            <a:xfrm>
              <a:off x="4270692" y="4284662"/>
              <a:ext cx="365760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1000"/>
                </a:spcAft>
              </a:pPr>
              <a:r>
                <a:rPr lang="en-US" sz="1000" i="1" dirty="0">
                  <a:solidFill>
                    <a:srgbClr val="1F497D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Figure 5: Representative Type 1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8322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CD321F-89C0-30E4-C4E2-5A4346DDD883}"/>
              </a:ext>
            </a:extLst>
          </p:cNvPr>
          <p:cNvGrpSpPr/>
          <p:nvPr/>
        </p:nvGrpSpPr>
        <p:grpSpPr>
          <a:xfrm>
            <a:off x="1432158" y="771111"/>
            <a:ext cx="3657600" cy="2464911"/>
            <a:chOff x="4200525" y="1115060"/>
            <a:chExt cx="3657600" cy="246491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0487060-8F80-650D-E914-05583F5E10B0}"/>
                </a:ext>
              </a:extLst>
            </p:cNvPr>
            <p:cNvSpPr txBox="1"/>
            <p:nvPr/>
          </p:nvSpPr>
          <p:spPr>
            <a:xfrm>
              <a:off x="4200525" y="3333750"/>
              <a:ext cx="365760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1000"/>
                </a:spcAft>
              </a:pPr>
              <a:r>
                <a:rPr lang="en-US" sz="1000" i="1" dirty="0">
                  <a:solidFill>
                    <a:srgbClr val="1F497D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Figure 6: Representative Type 3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49F07F1-1A68-B535-B8B5-524341BFC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0525" y="1115060"/>
              <a:ext cx="3657600" cy="221869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62CEB0-852A-38B3-81F8-3CAC2571EAD8}"/>
              </a:ext>
            </a:extLst>
          </p:cNvPr>
          <p:cNvGrpSpPr/>
          <p:nvPr/>
        </p:nvGrpSpPr>
        <p:grpSpPr>
          <a:xfrm>
            <a:off x="6834231" y="1262601"/>
            <a:ext cx="3657600" cy="1980468"/>
            <a:chOff x="6834231" y="1262601"/>
            <a:chExt cx="3657600" cy="198046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15B6289-1F12-5E58-8524-3BFD0B366313}"/>
                </a:ext>
              </a:extLst>
            </p:cNvPr>
            <p:cNvSpPr txBox="1"/>
            <p:nvPr/>
          </p:nvSpPr>
          <p:spPr>
            <a:xfrm>
              <a:off x="6834231" y="2996848"/>
              <a:ext cx="365760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1000"/>
                </a:spcAft>
              </a:pPr>
              <a:r>
                <a:rPr lang="en-US" sz="1000" i="1" dirty="0">
                  <a:solidFill>
                    <a:srgbClr val="1F497D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Figure 7: Representative Type 4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3F9FE85-C4F6-F172-F2E9-59D719C6C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4231" y="1262601"/>
              <a:ext cx="3657600" cy="172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4443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F129AD2-C994-7F55-43CD-209F29F534DB}"/>
              </a:ext>
            </a:extLst>
          </p:cNvPr>
          <p:cNvGrpSpPr/>
          <p:nvPr/>
        </p:nvGrpSpPr>
        <p:grpSpPr>
          <a:xfrm>
            <a:off x="974958" y="599026"/>
            <a:ext cx="4572000" cy="2633526"/>
            <a:chOff x="974958" y="599026"/>
            <a:chExt cx="4572000" cy="263352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0487060-8F80-650D-E914-05583F5E10B0}"/>
                </a:ext>
              </a:extLst>
            </p:cNvPr>
            <p:cNvSpPr txBox="1"/>
            <p:nvPr/>
          </p:nvSpPr>
          <p:spPr>
            <a:xfrm>
              <a:off x="974958" y="2986331"/>
              <a:ext cx="457200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1000"/>
                </a:spcAft>
              </a:pPr>
              <a:r>
                <a:rPr lang="en-US" sz="1000" dirty="0">
                  <a:solidFill>
                    <a:schemeClr val="accent1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Figure 8: Representative Engine-Forward Commercial Chassis Wildland</a:t>
              </a:r>
              <a:endParaRPr lang="en-US" sz="1000" i="1" dirty="0">
                <a:solidFill>
                  <a:schemeClr val="accent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1A7D756-4A35-FE98-921A-95271D0D3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158" y="599026"/>
              <a:ext cx="3657600" cy="2390775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635965B-FDDA-8600-377C-AE272CF360A4}"/>
              </a:ext>
            </a:extLst>
          </p:cNvPr>
          <p:cNvGrpSpPr/>
          <p:nvPr/>
        </p:nvGrpSpPr>
        <p:grpSpPr>
          <a:xfrm>
            <a:off x="6834231" y="938456"/>
            <a:ext cx="3657600" cy="2304613"/>
            <a:chOff x="6834231" y="938456"/>
            <a:chExt cx="3657600" cy="230461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15B6289-1F12-5E58-8524-3BFD0B366313}"/>
                </a:ext>
              </a:extLst>
            </p:cNvPr>
            <p:cNvSpPr txBox="1"/>
            <p:nvPr/>
          </p:nvSpPr>
          <p:spPr>
            <a:xfrm>
              <a:off x="6834231" y="2996848"/>
              <a:ext cx="365760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1000"/>
                </a:spcAft>
              </a:pPr>
              <a:r>
                <a:rPr lang="en-US" sz="1000" i="1" dirty="0">
                  <a:solidFill>
                    <a:srgbClr val="1F497D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Figure 9: Representative Type 1 Custom Chassis Wildland </a:t>
              </a:r>
            </a:p>
          </p:txBody>
        </p:sp>
        <p:pic>
          <p:nvPicPr>
            <p:cNvPr id="7" name="Picture 6" descr="A fire truck parked on the side of the road&#10;&#10;Description automatically generated">
              <a:extLst>
                <a:ext uri="{FF2B5EF4-FFF2-40B4-BE49-F238E27FC236}">
                  <a16:creationId xmlns:a16="http://schemas.microsoft.com/office/drawing/2014/main" id="{AC2CAF07-2CC9-E8FB-3AEC-0DD9280544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34231" y="938456"/>
              <a:ext cx="3657600" cy="2047875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0F429AF-8CC9-304C-5D34-EB1C314B10A9}"/>
              </a:ext>
            </a:extLst>
          </p:cNvPr>
          <p:cNvGrpSpPr/>
          <p:nvPr/>
        </p:nvGrpSpPr>
        <p:grpSpPr>
          <a:xfrm>
            <a:off x="1432158" y="4023642"/>
            <a:ext cx="3657600" cy="2266791"/>
            <a:chOff x="1432158" y="4023642"/>
            <a:chExt cx="3657600" cy="226679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48770E9-7D1D-9E66-6B9B-B6654FBB71A5}"/>
                </a:ext>
              </a:extLst>
            </p:cNvPr>
            <p:cNvSpPr txBox="1"/>
            <p:nvPr/>
          </p:nvSpPr>
          <p:spPr>
            <a:xfrm>
              <a:off x="1432158" y="6044212"/>
              <a:ext cx="365760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1000"/>
                </a:spcAft>
              </a:pPr>
              <a:r>
                <a:rPr lang="en-US" sz="1000" i="1" dirty="0">
                  <a:solidFill>
                    <a:srgbClr val="1F497D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Figure 10: Representative Type 7 </a:t>
              </a:r>
            </a:p>
          </p:txBody>
        </p:sp>
        <p:pic>
          <p:nvPicPr>
            <p:cNvPr id="15" name="Picture 14" descr="A white truck with green stripes&#10;&#10;Description automatically generated">
              <a:extLst>
                <a:ext uri="{FF2B5EF4-FFF2-40B4-BE49-F238E27FC236}">
                  <a16:creationId xmlns:a16="http://schemas.microsoft.com/office/drawing/2014/main" id="{EBCCF084-540A-BB77-6658-2D1F5D37B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32158" y="4023642"/>
              <a:ext cx="3657600" cy="20205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6274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0B31E99-38D7-6BE9-712E-77BC4B788A59}"/>
              </a:ext>
            </a:extLst>
          </p:cNvPr>
          <p:cNvGrpSpPr/>
          <p:nvPr/>
        </p:nvGrpSpPr>
        <p:grpSpPr>
          <a:xfrm>
            <a:off x="1432158" y="1029896"/>
            <a:ext cx="3657600" cy="2202656"/>
            <a:chOff x="1432158" y="1029896"/>
            <a:chExt cx="3657600" cy="220265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0487060-8F80-650D-E914-05583F5E10B0}"/>
                </a:ext>
              </a:extLst>
            </p:cNvPr>
            <p:cNvSpPr txBox="1"/>
            <p:nvPr/>
          </p:nvSpPr>
          <p:spPr>
            <a:xfrm>
              <a:off x="1432158" y="2986331"/>
              <a:ext cx="365760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1000"/>
                </a:spcAft>
              </a:pPr>
              <a:r>
                <a:rPr lang="en-US" sz="1000" i="1" dirty="0">
                  <a:solidFill>
                    <a:srgbClr val="1F497D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Figure 11: Representative Type 6 </a:t>
              </a:r>
            </a:p>
          </p:txBody>
        </p:sp>
        <p:pic>
          <p:nvPicPr>
            <p:cNvPr id="5" name="Picture 4" descr="A red truck parked on the side of the road&#10;&#10;Description automatically generated">
              <a:extLst>
                <a:ext uri="{FF2B5EF4-FFF2-40B4-BE49-F238E27FC236}">
                  <a16:creationId xmlns:a16="http://schemas.microsoft.com/office/drawing/2014/main" id="{74A2AD0E-3F60-61B6-C4EC-F1AB78DA9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32158" y="1029896"/>
              <a:ext cx="3657600" cy="1956435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992A827-B65F-6934-0B5C-4B7BBB8B2385}"/>
              </a:ext>
            </a:extLst>
          </p:cNvPr>
          <p:cNvGrpSpPr/>
          <p:nvPr/>
        </p:nvGrpSpPr>
        <p:grpSpPr>
          <a:xfrm>
            <a:off x="6834231" y="491773"/>
            <a:ext cx="3657600" cy="2751296"/>
            <a:chOff x="6834231" y="491773"/>
            <a:chExt cx="3657600" cy="275129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15B6289-1F12-5E58-8524-3BFD0B366313}"/>
                </a:ext>
              </a:extLst>
            </p:cNvPr>
            <p:cNvSpPr txBox="1"/>
            <p:nvPr/>
          </p:nvSpPr>
          <p:spPr>
            <a:xfrm>
              <a:off x="6834231" y="2996848"/>
              <a:ext cx="365760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1000"/>
                </a:spcAft>
              </a:pPr>
              <a:r>
                <a:rPr lang="en-US" sz="1000" i="1" dirty="0">
                  <a:solidFill>
                    <a:srgbClr val="1F497D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Figure 12: Representative Type 5 </a:t>
              </a:r>
            </a:p>
          </p:txBody>
        </p:sp>
        <p:pic>
          <p:nvPicPr>
            <p:cNvPr id="10" name="Picture 9" descr="A red truck with a black roof&#10;&#10;Description automatically generated">
              <a:extLst>
                <a:ext uri="{FF2B5EF4-FFF2-40B4-BE49-F238E27FC236}">
                  <a16:creationId xmlns:a16="http://schemas.microsoft.com/office/drawing/2014/main" id="{3E790A0A-F13E-E57F-FB49-DCA477552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34231" y="491773"/>
              <a:ext cx="3657600" cy="2505075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0819EA1-C11C-2394-252F-8C7B080F34B5}"/>
              </a:ext>
            </a:extLst>
          </p:cNvPr>
          <p:cNvGrpSpPr/>
          <p:nvPr/>
        </p:nvGrpSpPr>
        <p:grpSpPr>
          <a:xfrm>
            <a:off x="1432158" y="3704237"/>
            <a:ext cx="3657600" cy="2586196"/>
            <a:chOff x="1432158" y="3704237"/>
            <a:chExt cx="3657600" cy="258619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48770E9-7D1D-9E66-6B9B-B6654FBB71A5}"/>
                </a:ext>
              </a:extLst>
            </p:cNvPr>
            <p:cNvSpPr txBox="1"/>
            <p:nvPr/>
          </p:nvSpPr>
          <p:spPr>
            <a:xfrm>
              <a:off x="1432158" y="6044212"/>
              <a:ext cx="365760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1000"/>
                </a:spcAft>
              </a:pPr>
              <a:r>
                <a:rPr lang="en-US" sz="1000" i="1" dirty="0">
                  <a:solidFill>
                    <a:srgbClr val="1F497D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Figure 13: Representative Water Tender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ECEEE1D-2B38-18B7-AD7A-7F0A665481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158" y="3704237"/>
              <a:ext cx="3657600" cy="2339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2222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1FC61DA-0E0F-926D-80E6-598C2F0FEF93}"/>
              </a:ext>
            </a:extLst>
          </p:cNvPr>
          <p:cNvGrpSpPr/>
          <p:nvPr/>
        </p:nvGrpSpPr>
        <p:grpSpPr>
          <a:xfrm>
            <a:off x="1432158" y="738431"/>
            <a:ext cx="3657600" cy="2494121"/>
            <a:chOff x="1432158" y="738431"/>
            <a:chExt cx="3657600" cy="249412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0487060-8F80-650D-E914-05583F5E10B0}"/>
                </a:ext>
              </a:extLst>
            </p:cNvPr>
            <p:cNvSpPr txBox="1"/>
            <p:nvPr/>
          </p:nvSpPr>
          <p:spPr>
            <a:xfrm>
              <a:off x="1432158" y="2986331"/>
              <a:ext cx="365760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en-US" sz="1000" i="1" dirty="0">
                  <a:solidFill>
                    <a:srgbClr val="1F497D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Figure 14: Representative Crew Carrier</a:t>
              </a: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B4E1102-A7BA-917B-BE3B-4D0B1989C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158" y="738431"/>
              <a:ext cx="3657600" cy="2247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6161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71</Words>
  <Application>Microsoft Office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Sonya Kelly</dc:creator>
  <cp:lastModifiedBy>Sonya Kelly</cp:lastModifiedBy>
  <cp:revision>6</cp:revision>
  <dcterms:created xsi:type="dcterms:W3CDTF">2024-04-04T14:57:16Z</dcterms:created>
  <dcterms:modified xsi:type="dcterms:W3CDTF">2024-04-04T15:12:55Z</dcterms:modified>
</cp:coreProperties>
</file>